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54" r:id="rId1"/>
  </p:sldMasterIdLst>
  <p:notesMasterIdLst>
    <p:notesMasterId r:id="rId21"/>
  </p:notesMasterIdLst>
  <p:sldIdLst>
    <p:sldId id="256" r:id="rId2"/>
    <p:sldId id="273" r:id="rId3"/>
    <p:sldId id="272" r:id="rId4"/>
    <p:sldId id="258" r:id="rId5"/>
    <p:sldId id="260" r:id="rId6"/>
    <p:sldId id="275" r:id="rId7"/>
    <p:sldId id="274" r:id="rId8"/>
    <p:sldId id="276" r:id="rId9"/>
    <p:sldId id="277" r:id="rId10"/>
    <p:sldId id="279" r:id="rId11"/>
    <p:sldId id="278" r:id="rId12"/>
    <p:sldId id="280" r:id="rId13"/>
    <p:sldId id="281" r:id="rId14"/>
    <p:sldId id="282" r:id="rId15"/>
    <p:sldId id="283" r:id="rId16"/>
    <p:sldId id="284" r:id="rId17"/>
    <p:sldId id="268" r:id="rId18"/>
    <p:sldId id="269" r:id="rId19"/>
    <p:sldId id="27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67"/>
    <p:restoredTop sz="95865"/>
  </p:normalViewPr>
  <p:slideViewPr>
    <p:cSldViewPr snapToGrid="0" snapToObjects="1">
      <p:cViewPr varScale="1">
        <p:scale>
          <a:sx n="106" d="100"/>
          <a:sy n="106" d="100"/>
        </p:scale>
        <p:origin x="184" y="224"/>
      </p:cViewPr>
      <p:guideLst/>
    </p:cSldViewPr>
  </p:slideViewPr>
  <p:notesTextViewPr>
    <p:cViewPr>
      <p:scale>
        <a:sx n="50" d="100"/>
        <a:sy n="50" d="100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1976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6.jpg>
</file>

<file path=ppt/media/image17.jpg>
</file>

<file path=ppt/media/image18.tiff>
</file>

<file path=ppt/media/image19.png>
</file>

<file path=ppt/media/image2.jpg>
</file>

<file path=ppt/media/image20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79ED8D-BB9F-BD48-9ED5-6DBC77FB08B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D5DD5-6716-3042-ADE5-1919723E97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97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331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371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55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Specific</a:t>
            </a:r>
            <a:r>
              <a:rPr lang="en-US" baseline="0" dirty="0"/>
              <a:t> plant associations may decrease or increase the probability of detection by, and/or vulnerability to, herbivores.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857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Previous studies found AE between SOCA and SOAL in terms of plant damage. Our study examined AE in terms of the abundance of arthropods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20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Given that individual plant traits can affect the arthropod community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79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34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1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067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1875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D5DD5-6716-3042-ADE5-1919723E97D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2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D7E85-2C1A-6645-9D41-314C05D03DC6}" type="datetimeFigureOut">
              <a:rPr lang="en-US" smtClean="0"/>
              <a:t>10/4/24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B0C23F4-1AA4-EF44-B557-93EA45CA5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16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cosia.org/images?q=dna#id=43E1B1486DAE08936572D103EB214F599C7F388D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ecosia.org/images?q=nsf#id=FF28A5DB14E9C0AE462A4C7DEDE3319E600F6DEA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sia.org/images?q=question+#id=B2012651C902AD03B5ECB9EDA1B635B02F0BE758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ecosia.org/images?q=posion+ivy#id=33259E91791CE62002113FA98DE3A96FDFE9B313" TargetMode="External"/><Relationship Id="rId5" Type="http://schemas.openxmlformats.org/officeDocument/2006/relationships/hyperlink" Target="https://www.ecosia.org/images?q=plant+defenses#id=AA2438661F42979F3AA2F2AF5D5CB364DAE5A742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sia.org/images?q=plant+diversity#id=F9AF3BAD088BC28BC44099259268A3FE90F57D7D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ecosia.org/images?q=insect%20herbivory#id=A8BDE99BEF86F0ACAD357BDAD728FB41DB3DCAD0" TargetMode="External"/><Relationship Id="rId5" Type="http://schemas.openxmlformats.org/officeDocument/2006/relationships/hyperlink" Target="https://www.ecosia.org/images?q=solanum+carolinense#id=3F62141014E07BF872F4BD6C958235F6AE2EADC4" TargetMode="Externa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ecosia.org/images?q=Solidago+altissima+#id=3E93D534CBA9D5ABFAA74A765B67A967E6D0C9C1" TargetMode="External"/><Relationship Id="rId5" Type="http://schemas.openxmlformats.org/officeDocument/2006/relationships/hyperlink" Target="https://www.ecosia.org/images?q=solanum%20carolinense#id=9F560F889292C2F4AB872C10361830A5A785A357" TargetMode="Externa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cosia.org/images?q=plant+diversity#id=321739E1A8C6F6C6BC8D39482D935C50E11EA1CF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/>
              <a:t>Examining the effects of plant associations and individual traits on neighboring Arthropod community dynamics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Matthew </a:t>
            </a:r>
            <a:r>
              <a:rPr lang="en-US" dirty="0" err="1"/>
              <a:t>Willson</a:t>
            </a:r>
            <a:r>
              <a:rPr lang="en-US" dirty="0"/>
              <a:t>, Nora Underwood, and Brian Inouye </a:t>
            </a:r>
          </a:p>
        </p:txBody>
      </p:sp>
    </p:spTree>
    <p:extLst>
      <p:ext uri="{BB962C8B-B14F-4D97-AF65-F5344CB8AC3E}">
        <p14:creationId xmlns:p14="http://schemas.microsoft.com/office/powerpoint/2010/main" val="1383257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E359-32C8-D54E-871F-EC8852215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2AEBD-B733-5243-88FA-CCE476CA84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Associational effects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B2564-A89E-0246-A5DA-774760779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589212" y="3275971"/>
            <a:ext cx="4342893" cy="335406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Hetero-specific plant density </a:t>
            </a:r>
          </a:p>
          <a:p>
            <a:endParaRPr lang="en-US" dirty="0"/>
          </a:p>
          <a:p>
            <a:r>
              <a:rPr lang="en-US" dirty="0"/>
              <a:t>Hetero-specific plant frequency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7BD531-0F7E-0C44-9B7E-C99B49A6C6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Effects of con-specific plant density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7603078-DAB5-2140-BC0D-9D7BB0626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165937" y="3275971"/>
            <a:ext cx="4338674" cy="335406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Con-specific plant density </a:t>
            </a:r>
          </a:p>
        </p:txBody>
      </p:sp>
    </p:spTree>
    <p:extLst>
      <p:ext uri="{BB962C8B-B14F-4D97-AF65-F5344CB8AC3E}">
        <p14:creationId xmlns:p14="http://schemas.microsoft.com/office/powerpoint/2010/main" val="2025588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A29A-3914-874F-A0BE-99E9CA8D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Larger plants had more Arthropods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13C38-08FF-454C-8785-86861B2C3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3268" y="1264555"/>
            <a:ext cx="3992732" cy="576262"/>
          </a:xfrm>
        </p:spPr>
        <p:txBody>
          <a:bodyPr/>
          <a:lstStyle/>
          <a:p>
            <a:r>
              <a:rPr lang="en-US" dirty="0"/>
              <a:t>Solanum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BB982-B756-1A4E-A9CE-04D5A1E3C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00805" y="1259385"/>
            <a:ext cx="3999001" cy="576262"/>
          </a:xfrm>
        </p:spPr>
        <p:txBody>
          <a:bodyPr/>
          <a:lstStyle/>
          <a:p>
            <a:r>
              <a:rPr lang="en-US" dirty="0" err="1"/>
              <a:t>Solidago</a:t>
            </a:r>
            <a:r>
              <a:rPr lang="en-US" dirty="0"/>
              <a:t>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2042D3B-5C62-644C-A45C-64FD1B673743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072" y="1835647"/>
            <a:ext cx="6085332" cy="413196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EB1748-7E14-9743-A97A-0958D9FAD6FD}"/>
              </a:ext>
            </a:extLst>
          </p:cNvPr>
          <p:cNvSpPr txBox="1"/>
          <p:nvPr/>
        </p:nvSpPr>
        <p:spPr>
          <a:xfrm>
            <a:off x="1270960" y="6031790"/>
            <a:ext cx="517744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1: Estimate = 0.0220565, T = 5.415, p = 1.03e-07. N = 434 plant individuals. </a:t>
            </a:r>
          </a:p>
          <a:p>
            <a:endParaRPr 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D7A7944-75EB-0549-B95D-825C52A12E8A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404" y="1899830"/>
            <a:ext cx="5743596" cy="40677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4FAD8D-7EFF-434E-ADC5-4B922F557793}"/>
              </a:ext>
            </a:extLst>
          </p:cNvPr>
          <p:cNvSpPr txBox="1"/>
          <p:nvPr/>
        </p:nvSpPr>
        <p:spPr>
          <a:xfrm>
            <a:off x="6800805" y="6031790"/>
            <a:ext cx="517744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2:</a:t>
            </a:r>
            <a:r>
              <a:rPr lang="en-US" sz="1600" b="1" dirty="0"/>
              <a:t> </a:t>
            </a:r>
            <a:r>
              <a:rPr lang="en-US" sz="1600" dirty="0"/>
              <a:t>Estimate = 3.848e-03, T = 6.019, p = 3.72e-09. N = 434 plant individuals.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948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1A29A-3914-874F-A0BE-99E9CA8DE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Larger plants had more Arthropods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13C38-08FF-454C-8785-86861B2C34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03268" y="1264555"/>
            <a:ext cx="3992732" cy="576262"/>
          </a:xfrm>
        </p:spPr>
        <p:txBody>
          <a:bodyPr/>
          <a:lstStyle/>
          <a:p>
            <a:r>
              <a:rPr lang="en-US" dirty="0"/>
              <a:t>Solanum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BB982-B756-1A4E-A9CE-04D5A1E3C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00805" y="1259385"/>
            <a:ext cx="3999001" cy="576262"/>
          </a:xfrm>
        </p:spPr>
        <p:txBody>
          <a:bodyPr/>
          <a:lstStyle/>
          <a:p>
            <a:r>
              <a:rPr lang="en-US" dirty="0" err="1"/>
              <a:t>Solidago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EB1748-7E14-9743-A97A-0958D9FAD6FD}"/>
              </a:ext>
            </a:extLst>
          </p:cNvPr>
          <p:cNvSpPr txBox="1"/>
          <p:nvPr/>
        </p:nvSpPr>
        <p:spPr>
          <a:xfrm>
            <a:off x="1270960" y="6031790"/>
            <a:ext cx="517744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3: Estimate = </a:t>
            </a:r>
            <a:r>
              <a:rPr lang="en-US" dirty="0"/>
              <a:t>7.259e-03</a:t>
            </a:r>
            <a:r>
              <a:rPr lang="en-US" sz="1600" dirty="0"/>
              <a:t> , T = 11.250, p &lt; 2e-16. N = 434 plant individuals. 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44FAD8D-7EFF-434E-ADC5-4B922F557793}"/>
              </a:ext>
            </a:extLst>
          </p:cNvPr>
          <p:cNvSpPr txBox="1"/>
          <p:nvPr/>
        </p:nvSpPr>
        <p:spPr>
          <a:xfrm>
            <a:off x="6800805" y="6031790"/>
            <a:ext cx="5177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4:</a:t>
            </a:r>
            <a:r>
              <a:rPr lang="en-US" sz="1600" b="1" dirty="0"/>
              <a:t> </a:t>
            </a:r>
            <a:r>
              <a:rPr lang="en-US" sz="1600" dirty="0"/>
              <a:t>Estimate = </a:t>
            </a:r>
            <a:r>
              <a:rPr lang="en-US" dirty="0"/>
              <a:t>0.0015066</a:t>
            </a:r>
            <a:r>
              <a:rPr lang="en-US" sz="1600" dirty="0"/>
              <a:t>  , T = </a:t>
            </a:r>
            <a:r>
              <a:rPr lang="en-US" dirty="0"/>
              <a:t>2.615</a:t>
            </a:r>
            <a:r>
              <a:rPr lang="en-US" sz="1600" dirty="0"/>
              <a:t>, p = </a:t>
            </a:r>
            <a:r>
              <a:rPr lang="en-US" dirty="0"/>
              <a:t>0.00924</a:t>
            </a:r>
            <a:r>
              <a:rPr lang="en-US" sz="1600" dirty="0"/>
              <a:t>. N = 434 plant individuals. </a:t>
            </a:r>
          </a:p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779A794-1926-9643-8A77-7737BDE6802C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465" y="1969183"/>
            <a:ext cx="6024938" cy="3998424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274AAB8-BD28-C94C-B89C-424C1872A0E1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188" y="1964014"/>
            <a:ext cx="5863812" cy="3998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6301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2E3CE-E818-4B49-B22F-482C5CE09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Areas of high Solanum density had more herbivores on Solanum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E954F5-F6DB-134B-898A-D4A17C45998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809625"/>
            <a:ext cx="7645187" cy="44242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A2D350-A54C-784C-8EB8-747C9C64665F}"/>
              </a:ext>
            </a:extLst>
          </p:cNvPr>
          <p:cNvSpPr txBox="1"/>
          <p:nvPr/>
        </p:nvSpPr>
        <p:spPr>
          <a:xfrm>
            <a:off x="3339374" y="6233890"/>
            <a:ext cx="778893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5:</a:t>
            </a:r>
            <a:r>
              <a:rPr lang="en-US" sz="1600" b="1" dirty="0"/>
              <a:t> </a:t>
            </a:r>
            <a:r>
              <a:rPr lang="en-US" sz="1600" dirty="0"/>
              <a:t>Estimate = -0.0025354, T = -3.184, p = 0.00156. N = 434 plant individuals.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355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C6062-692F-5346-B09A-EA4998AC3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Areas of high Solanum frequency had more herbivores on </a:t>
            </a:r>
            <a:r>
              <a:rPr lang="en-US" sz="3200" dirty="0" err="1"/>
              <a:t>Solidago</a:t>
            </a:r>
            <a:r>
              <a:rPr lang="en-US" sz="3200" dirty="0"/>
              <a:t>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5C5382-CED2-9C40-B080-CE2F9FE4B0B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261" y="1725136"/>
            <a:ext cx="6393900" cy="44911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83055E-ED25-B140-91D9-E74BD2074F4A}"/>
              </a:ext>
            </a:extLst>
          </p:cNvPr>
          <p:cNvSpPr txBox="1"/>
          <p:nvPr/>
        </p:nvSpPr>
        <p:spPr>
          <a:xfrm>
            <a:off x="3676261" y="6234931"/>
            <a:ext cx="768152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Figure 6: Estimate = 1.575e+00, T  = -2.037, p = 0.0423. N = 434 plant individuals. </a:t>
            </a:r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7474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C87BF-B2CD-B746-B740-67C888833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There were no significant effects of plant genotype on Arthropod abundance </a:t>
            </a:r>
          </a:p>
        </p:txBody>
      </p:sp>
      <p:pic>
        <p:nvPicPr>
          <p:cNvPr id="5" name="Content Placeholder 4" descr="A picture containing indoor, sitting, table, cup&#10;&#10;Description automatically generated">
            <a:extLst>
              <a:ext uri="{FF2B5EF4-FFF2-40B4-BE49-F238E27FC236}">
                <a16:creationId xmlns:a16="http://schemas.microsoft.com/office/drawing/2014/main" id="{2AEB900C-2EEF-3341-A895-071D6EF3A1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13992" y="1905000"/>
            <a:ext cx="8333961" cy="468785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EF1DCE-B870-6144-A1E2-70448A79C325}"/>
              </a:ext>
            </a:extLst>
          </p:cNvPr>
          <p:cNvSpPr txBox="1"/>
          <p:nvPr/>
        </p:nvSpPr>
        <p:spPr>
          <a:xfrm>
            <a:off x="354565" y="5207859"/>
            <a:ext cx="16795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https://www.ecosia.org/images?q=dna#id=43E1B1486DAE08936572D103EB214F599C7F388D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0506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0CAFE-A3FF-CB42-A9FF-22B0FC017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E96E0-2EFB-984B-A3DD-A3876D8E4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000" dirty="0"/>
              <a:t>Individual plant traits and neighborhood variables can both affect the abundance of Arthropods. </a:t>
            </a:r>
          </a:p>
          <a:p>
            <a:endParaRPr lang="en-US" sz="2000" dirty="0"/>
          </a:p>
          <a:p>
            <a:r>
              <a:rPr lang="en-US" sz="2000" dirty="0"/>
              <a:t>Large </a:t>
            </a:r>
            <a:r>
              <a:rPr lang="en-US" sz="2000" dirty="0" err="1"/>
              <a:t>Solidago</a:t>
            </a:r>
            <a:r>
              <a:rPr lang="en-US" sz="2000" dirty="0"/>
              <a:t> plants surrounded by many Solanum plants those of which are densely distributed had the most herbivores. </a:t>
            </a:r>
          </a:p>
          <a:p>
            <a:endParaRPr lang="en-US" sz="2000" dirty="0"/>
          </a:p>
          <a:p>
            <a:r>
              <a:rPr lang="en-US" sz="2000" dirty="0"/>
              <a:t>Results suggest associational susceptibly on </a:t>
            </a:r>
            <a:r>
              <a:rPr lang="en-US" sz="2000" dirty="0" err="1"/>
              <a:t>Solidago</a:t>
            </a:r>
            <a:r>
              <a:rPr lang="en-US" sz="2000" dirty="0"/>
              <a:t> exerted by Solanum. </a:t>
            </a:r>
          </a:p>
        </p:txBody>
      </p:sp>
    </p:spTree>
    <p:extLst>
      <p:ext uri="{BB962C8B-B14F-4D97-AF65-F5344CB8AC3E}">
        <p14:creationId xmlns:p14="http://schemas.microsoft.com/office/powerpoint/2010/main" val="16594890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Studies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0930" y="1598613"/>
            <a:ext cx="5181600" cy="4272355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Examine potential effects on the abundance of natural enemies in the absence of herbivores.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Examine other plant traits that may affect the Arthropod community.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447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Acknowledgments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Nora Underwood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Brian Inouye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Underwood Lab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National Science Foundation (NSF) 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1873" y="1422400"/>
            <a:ext cx="3997786" cy="29045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873" y="4326972"/>
            <a:ext cx="3997786" cy="18452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DBC3BF7-216B-E848-A702-F2D3F71864B2}"/>
              </a:ext>
            </a:extLst>
          </p:cNvPr>
          <p:cNvSpPr txBox="1"/>
          <p:nvPr/>
        </p:nvSpPr>
        <p:spPr>
          <a:xfrm>
            <a:off x="2158448" y="6037262"/>
            <a:ext cx="43667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https://www.ecosia.org/images?q=nsf#id=FF28A5DB14E9C0AE462A4C7DEDE3319E600F6DEA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947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 dirty="0"/>
              <a:t>Questions?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2F1E4BFD-8256-324D-A6EB-0686EB8C1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8416" y="1462816"/>
            <a:ext cx="8060702" cy="50966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32A173-D7FB-6B45-9C74-23DEBC95552D}"/>
              </a:ext>
            </a:extLst>
          </p:cNvPr>
          <p:cNvSpPr txBox="1"/>
          <p:nvPr/>
        </p:nvSpPr>
        <p:spPr>
          <a:xfrm>
            <a:off x="212747" y="5605312"/>
            <a:ext cx="25929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https://www.ecosia.org/images?q=question+#id=B2012651C902AD03B5ECB9EDA1B635B02F0BE758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68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5DB1-EAF5-0E48-A147-BDB2EB4B0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Traits of an individual plant can affect the magnitude of herbivory on a given plant </a:t>
            </a:r>
          </a:p>
        </p:txBody>
      </p:sp>
      <p:pic>
        <p:nvPicPr>
          <p:cNvPr id="10" name="Content Placeholder 9" descr="A cactus in a garden&#10;&#10;Description automatically generated">
            <a:extLst>
              <a:ext uri="{FF2B5EF4-FFF2-40B4-BE49-F238E27FC236}">
                <a16:creationId xmlns:a16="http://schemas.microsoft.com/office/drawing/2014/main" id="{3278F505-C3F9-0E42-B013-8C80AA4B649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2589213" y="2407657"/>
            <a:ext cx="4313237" cy="3230135"/>
          </a:xfrm>
        </p:spPr>
      </p:pic>
      <p:pic>
        <p:nvPicPr>
          <p:cNvPr id="13" name="Content Placeholder 12" descr="A person looking at the camera&#10;&#10;Description automatically generated">
            <a:extLst>
              <a:ext uri="{FF2B5EF4-FFF2-40B4-BE49-F238E27FC236}">
                <a16:creationId xmlns:a16="http://schemas.microsoft.com/office/drawing/2014/main" id="{273DD2E0-9E67-6C43-88B8-75AAF16561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8119074" y="2125663"/>
            <a:ext cx="2457840" cy="3778250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D6EA4FA-F85F-4D48-8439-68B6D520EE58}"/>
              </a:ext>
            </a:extLst>
          </p:cNvPr>
          <p:cNvSpPr txBox="1"/>
          <p:nvPr/>
        </p:nvSpPr>
        <p:spPr>
          <a:xfrm>
            <a:off x="2691442" y="5917721"/>
            <a:ext cx="39681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https://www.ecosia.org/images?q=plant+defenses#id=AA2438661F42979F3AA2F2AF5D5CB364DAE5A742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9D031F9-6AF2-4241-93CB-31D8D4741C1C}"/>
              </a:ext>
            </a:extLst>
          </p:cNvPr>
          <p:cNvSpPr txBox="1"/>
          <p:nvPr/>
        </p:nvSpPr>
        <p:spPr>
          <a:xfrm>
            <a:off x="8047351" y="5917721"/>
            <a:ext cx="29064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https://www.ecosia.org/images?q=posion+ivy#id=33259E91791CE62002113FA98DE3A96FDFE9B313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985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F623-7B7E-AB4F-B61E-6AA086C50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Traits of neighbors around a given plant can also affect the magnitude of herbivory </a:t>
            </a:r>
          </a:p>
        </p:txBody>
      </p:sp>
      <p:pic>
        <p:nvPicPr>
          <p:cNvPr id="5" name="Content Placeholder 4" descr="A colorful flower garden&#10;&#10;Description automatically generated">
            <a:extLst>
              <a:ext uri="{FF2B5EF4-FFF2-40B4-BE49-F238E27FC236}">
                <a16:creationId xmlns:a16="http://schemas.microsoft.com/office/drawing/2014/main" id="{7E4F0C26-F8D8-7A4E-B0D8-33E829281D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7494" y="1873374"/>
            <a:ext cx="7902548" cy="482791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E79F3F-DBC4-B346-93B5-D91196877B32}"/>
              </a:ext>
            </a:extLst>
          </p:cNvPr>
          <p:cNvSpPr txBox="1"/>
          <p:nvPr/>
        </p:nvSpPr>
        <p:spPr>
          <a:xfrm>
            <a:off x="235788" y="5377852"/>
            <a:ext cx="269144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https://www.ecosia.org/images?q=plant+diversity#id=F9AF3BAD088BC28BC44099259268A3FE90F57D7D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449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Associational Effects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Associational Resistance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3" y="2597150"/>
            <a:ext cx="4339689" cy="3254767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789043"/>
            <a:ext cx="4232834" cy="756694"/>
          </a:xfrm>
        </p:spPr>
        <p:txBody>
          <a:bodyPr/>
          <a:lstStyle/>
          <a:p>
            <a:r>
              <a:rPr lang="en-US" dirty="0"/>
              <a:t>Associational Susceptibility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63" y="2595761"/>
            <a:ext cx="4338637" cy="325397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FF16FE9-DE87-664D-B104-54676A5C11E9}"/>
              </a:ext>
            </a:extLst>
          </p:cNvPr>
          <p:cNvSpPr txBox="1"/>
          <p:nvPr/>
        </p:nvSpPr>
        <p:spPr>
          <a:xfrm>
            <a:off x="2592418" y="5900102"/>
            <a:ext cx="4339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https://www.ecosia.org/images?q=solanum+carolinense#id=3F62141014E07BF872F4BD6C958235F6AE2EADC4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4D4DE-0E19-C34E-ABF2-F0C5F3B8BB85}"/>
              </a:ext>
            </a:extLst>
          </p:cNvPr>
          <p:cNvSpPr txBox="1"/>
          <p:nvPr/>
        </p:nvSpPr>
        <p:spPr>
          <a:xfrm>
            <a:off x="7349705" y="5899762"/>
            <a:ext cx="41549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https://www.ecosia.org/images?q=insect%20herbivory#id=A8BDE99BEF86F0ACAD357BDAD728FB41DB3DCAD0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6F3BAA7-4E77-3D4B-9A64-495EADF88D20}"/>
              </a:ext>
            </a:extLst>
          </p:cNvPr>
          <p:cNvCxnSpPr>
            <a:cxnSpLocks/>
          </p:cNvCxnSpPr>
          <p:nvPr/>
        </p:nvCxnSpPr>
        <p:spPr>
          <a:xfrm flipH="1">
            <a:off x="5638800" y="1362974"/>
            <a:ext cx="727494" cy="700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EA37BA-7A93-2443-9774-2ACD3C5B2C62}"/>
              </a:ext>
            </a:extLst>
          </p:cNvPr>
          <p:cNvCxnSpPr>
            <a:cxnSpLocks/>
          </p:cNvCxnSpPr>
          <p:nvPr/>
        </p:nvCxnSpPr>
        <p:spPr>
          <a:xfrm>
            <a:off x="7349705" y="1264555"/>
            <a:ext cx="948906" cy="79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3766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Focal Species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Solidago</a:t>
            </a:r>
            <a:r>
              <a:rPr lang="en-US" dirty="0"/>
              <a:t> </a:t>
            </a:r>
            <a:r>
              <a:rPr lang="en-US" i="1" dirty="0" err="1"/>
              <a:t>altissima</a:t>
            </a:r>
            <a:r>
              <a:rPr lang="en-US" i="1" dirty="0"/>
              <a:t> 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597150"/>
            <a:ext cx="4343400" cy="325755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37380" y="1958929"/>
            <a:ext cx="4482585" cy="576262"/>
          </a:xfrm>
        </p:spPr>
        <p:txBody>
          <a:bodyPr/>
          <a:lstStyle/>
          <a:p>
            <a:r>
              <a:rPr lang="en-US" dirty="0"/>
              <a:t>Solanum </a:t>
            </a:r>
            <a:r>
              <a:rPr lang="en-US" i="1" dirty="0" err="1"/>
              <a:t>carolinense</a:t>
            </a:r>
            <a:r>
              <a:rPr lang="en-US" i="1" dirty="0"/>
              <a:t> 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7563" y="2776538"/>
            <a:ext cx="4338637" cy="307816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D3048D-0F9F-1C4B-AC91-6FBEA1109BA8}"/>
              </a:ext>
            </a:extLst>
          </p:cNvPr>
          <p:cNvSpPr txBox="1"/>
          <p:nvPr/>
        </p:nvSpPr>
        <p:spPr>
          <a:xfrm>
            <a:off x="7608498" y="5987574"/>
            <a:ext cx="34850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https://www.ecosia.org/images?q=solanum%20carolinense#id=9F560F889292C2F4AB872C10361830A5A785A357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87431A-EA3D-9D4C-B0A9-C0AC45B84EAC}"/>
              </a:ext>
            </a:extLst>
          </p:cNvPr>
          <p:cNvSpPr txBox="1"/>
          <p:nvPr/>
        </p:nvSpPr>
        <p:spPr>
          <a:xfrm>
            <a:off x="2939373" y="5987573"/>
            <a:ext cx="34850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https://www.ecosia.org/images?q=Solidago+altissima+#id=3E93D534CBA9D5ABFAA74A765B67A967E6D0C9C1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839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D5FE-3F77-A041-90E4-8F10AC323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dirty="0"/>
              <a:t>Big Question: How does the neighborhood around a given plant affect the arthropod community? </a:t>
            </a:r>
          </a:p>
        </p:txBody>
      </p:sp>
      <p:pic>
        <p:nvPicPr>
          <p:cNvPr id="5" name="Content Placeholder 4" descr="A close up of a flower garden&#10;&#10;Description automatically generated">
            <a:extLst>
              <a:ext uri="{FF2B5EF4-FFF2-40B4-BE49-F238E27FC236}">
                <a16:creationId xmlns:a16="http://schemas.microsoft.com/office/drawing/2014/main" id="{9F2387AA-5C93-A543-BC6D-F937B58832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13862" y="1633267"/>
            <a:ext cx="6469811" cy="485235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CA63FC-B80A-2643-8697-2BFDE66F7A7B}"/>
              </a:ext>
            </a:extLst>
          </p:cNvPr>
          <p:cNvSpPr txBox="1"/>
          <p:nvPr/>
        </p:nvSpPr>
        <p:spPr>
          <a:xfrm>
            <a:off x="879894" y="4019909"/>
            <a:ext cx="24153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https://www.ecosia.org/images?q=plant+diversity#id=321739E1A8C6F6C6BC8D39482D935C50E11EA1CF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674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371A1-44D9-C74D-A72F-77821BB54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600" dirty="0"/>
              <a:t>Specifically, do individual plant traits or neighborhood variables affect the Arthropod community?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B6CD9-750E-D249-96F1-5841ABB247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Individual plant traits 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B62160-47EC-404C-B5F7-EC17DD3758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Plant size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Plant genotype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8FC8DE-501D-6741-BBD9-AB782DDE8C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Neighborhood variables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68B785-2AA8-164F-B3E2-2B4D86EF05A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Con-specific plant density </a:t>
            </a:r>
          </a:p>
          <a:p>
            <a:endParaRPr lang="en-US" dirty="0"/>
          </a:p>
          <a:p>
            <a:r>
              <a:rPr lang="en-US" dirty="0"/>
              <a:t>Hetero-specific plant density </a:t>
            </a:r>
          </a:p>
          <a:p>
            <a:endParaRPr lang="en-US" dirty="0"/>
          </a:p>
          <a:p>
            <a:r>
              <a:rPr lang="en-US" dirty="0"/>
              <a:t>Plant frequency </a:t>
            </a:r>
          </a:p>
        </p:txBody>
      </p:sp>
    </p:spTree>
    <p:extLst>
      <p:ext uri="{BB962C8B-B14F-4D97-AF65-F5344CB8AC3E}">
        <p14:creationId xmlns:p14="http://schemas.microsoft.com/office/powerpoint/2010/main" val="2697400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F5A0-0474-7143-B38D-39C110843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A9DF7-505E-7D48-8D4D-B968FD4D6BE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Varied plants along spokes which dispersed from the center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Plant type changes as one rotates around the fan, while the spacing of plants changes with distance from the center. </a:t>
            </a:r>
          </a:p>
          <a:p>
            <a:endParaRPr lang="en-US" dirty="0"/>
          </a:p>
          <a:p>
            <a:r>
              <a:rPr lang="en-US" dirty="0"/>
              <a:t>Counted all herbivore individuals </a:t>
            </a:r>
          </a:p>
          <a:p>
            <a:endParaRPr lang="en-US" dirty="0"/>
          </a:p>
          <a:p>
            <a:r>
              <a:rPr lang="en-US" dirty="0"/>
              <a:t>Counted all natural enemy individuals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0FD584-6693-E54F-A6AD-1C1E95F3FB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3076" y="2133600"/>
            <a:ext cx="5115927" cy="3939264"/>
          </a:xfrm>
        </p:spPr>
      </p:pic>
    </p:spTree>
    <p:extLst>
      <p:ext uri="{BB962C8B-B14F-4D97-AF65-F5344CB8AC3E}">
        <p14:creationId xmlns:p14="http://schemas.microsoft.com/office/powerpoint/2010/main" val="3900274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15CF3EE7-04D6-7E48-86E2-5734747FA06E}"/>
              </a:ext>
            </a:extLst>
          </p:cNvPr>
          <p:cNvSpPr/>
          <p:nvPr/>
        </p:nvSpPr>
        <p:spPr>
          <a:xfrm>
            <a:off x="4332447" y="1845129"/>
            <a:ext cx="3488940" cy="1698171"/>
          </a:xfrm>
          <a:custGeom>
            <a:avLst/>
            <a:gdLst>
              <a:gd name="connsiteX0" fmla="*/ 2302329 w 3527107"/>
              <a:gd name="connsiteY0" fmla="*/ 0 h 1714500"/>
              <a:gd name="connsiteX1" fmla="*/ 1812472 w 3527107"/>
              <a:gd name="connsiteY1" fmla="*/ 32657 h 1714500"/>
              <a:gd name="connsiteX2" fmla="*/ 734786 w 3527107"/>
              <a:gd name="connsiteY2" fmla="*/ 48985 h 1714500"/>
              <a:gd name="connsiteX3" fmla="*/ 506186 w 3527107"/>
              <a:gd name="connsiteY3" fmla="*/ 97971 h 1714500"/>
              <a:gd name="connsiteX4" fmla="*/ 342900 w 3527107"/>
              <a:gd name="connsiteY4" fmla="*/ 195942 h 1714500"/>
              <a:gd name="connsiteX5" fmla="*/ 293915 w 3527107"/>
              <a:gd name="connsiteY5" fmla="*/ 244928 h 1714500"/>
              <a:gd name="connsiteX6" fmla="*/ 195943 w 3527107"/>
              <a:gd name="connsiteY6" fmla="*/ 326571 h 1714500"/>
              <a:gd name="connsiteX7" fmla="*/ 163286 w 3527107"/>
              <a:gd name="connsiteY7" fmla="*/ 375557 h 1714500"/>
              <a:gd name="connsiteX8" fmla="*/ 114300 w 3527107"/>
              <a:gd name="connsiteY8" fmla="*/ 440871 h 1714500"/>
              <a:gd name="connsiteX9" fmla="*/ 97972 w 3527107"/>
              <a:gd name="connsiteY9" fmla="*/ 506185 h 1714500"/>
              <a:gd name="connsiteX10" fmla="*/ 48986 w 3527107"/>
              <a:gd name="connsiteY10" fmla="*/ 620485 h 1714500"/>
              <a:gd name="connsiteX11" fmla="*/ 0 w 3527107"/>
              <a:gd name="connsiteY11" fmla="*/ 881742 h 1714500"/>
              <a:gd name="connsiteX12" fmla="*/ 16329 w 3527107"/>
              <a:gd name="connsiteY12" fmla="*/ 1159328 h 1714500"/>
              <a:gd name="connsiteX13" fmla="*/ 32657 w 3527107"/>
              <a:gd name="connsiteY13" fmla="*/ 1224642 h 1714500"/>
              <a:gd name="connsiteX14" fmla="*/ 65315 w 3527107"/>
              <a:gd name="connsiteY14" fmla="*/ 1273628 h 1714500"/>
              <a:gd name="connsiteX15" fmla="*/ 130629 w 3527107"/>
              <a:gd name="connsiteY15" fmla="*/ 1371600 h 1714500"/>
              <a:gd name="connsiteX16" fmla="*/ 179615 w 3527107"/>
              <a:gd name="connsiteY16" fmla="*/ 1436914 h 1714500"/>
              <a:gd name="connsiteX17" fmla="*/ 261257 w 3527107"/>
              <a:gd name="connsiteY17" fmla="*/ 1485900 h 1714500"/>
              <a:gd name="connsiteX18" fmla="*/ 310243 w 3527107"/>
              <a:gd name="connsiteY18" fmla="*/ 1518557 h 1714500"/>
              <a:gd name="connsiteX19" fmla="*/ 489857 w 3527107"/>
              <a:gd name="connsiteY19" fmla="*/ 1616528 h 1714500"/>
              <a:gd name="connsiteX20" fmla="*/ 571500 w 3527107"/>
              <a:gd name="connsiteY20" fmla="*/ 1649185 h 1714500"/>
              <a:gd name="connsiteX21" fmla="*/ 669472 w 3527107"/>
              <a:gd name="connsiteY21" fmla="*/ 1665514 h 1714500"/>
              <a:gd name="connsiteX22" fmla="*/ 751115 w 3527107"/>
              <a:gd name="connsiteY22" fmla="*/ 1698171 h 1714500"/>
              <a:gd name="connsiteX23" fmla="*/ 914400 w 3527107"/>
              <a:gd name="connsiteY23" fmla="*/ 1714500 h 1714500"/>
              <a:gd name="connsiteX24" fmla="*/ 1959429 w 3527107"/>
              <a:gd name="connsiteY24" fmla="*/ 1698171 h 1714500"/>
              <a:gd name="connsiteX25" fmla="*/ 2367643 w 3527107"/>
              <a:gd name="connsiteY25" fmla="*/ 1632857 h 1714500"/>
              <a:gd name="connsiteX26" fmla="*/ 2481943 w 3527107"/>
              <a:gd name="connsiteY26" fmla="*/ 1616528 h 1714500"/>
              <a:gd name="connsiteX27" fmla="*/ 2596243 w 3527107"/>
              <a:gd name="connsiteY27" fmla="*/ 1583871 h 1714500"/>
              <a:gd name="connsiteX28" fmla="*/ 2677886 w 3527107"/>
              <a:gd name="connsiteY28" fmla="*/ 1551214 h 1714500"/>
              <a:gd name="connsiteX29" fmla="*/ 2759529 w 3527107"/>
              <a:gd name="connsiteY29" fmla="*/ 1534885 h 1714500"/>
              <a:gd name="connsiteX30" fmla="*/ 2808515 w 3527107"/>
              <a:gd name="connsiteY30" fmla="*/ 1518557 h 1714500"/>
              <a:gd name="connsiteX31" fmla="*/ 2890157 w 3527107"/>
              <a:gd name="connsiteY31" fmla="*/ 1502228 h 1714500"/>
              <a:gd name="connsiteX32" fmla="*/ 3004457 w 3527107"/>
              <a:gd name="connsiteY32" fmla="*/ 1469571 h 1714500"/>
              <a:gd name="connsiteX33" fmla="*/ 3118757 w 3527107"/>
              <a:gd name="connsiteY33" fmla="*/ 1436914 h 1714500"/>
              <a:gd name="connsiteX34" fmla="*/ 3233057 w 3527107"/>
              <a:gd name="connsiteY34" fmla="*/ 1371600 h 1714500"/>
              <a:gd name="connsiteX35" fmla="*/ 3380015 w 3527107"/>
              <a:gd name="connsiteY35" fmla="*/ 1289957 h 1714500"/>
              <a:gd name="connsiteX36" fmla="*/ 3429000 w 3527107"/>
              <a:gd name="connsiteY36" fmla="*/ 1240971 h 1714500"/>
              <a:gd name="connsiteX37" fmla="*/ 3494315 w 3527107"/>
              <a:gd name="connsiteY37" fmla="*/ 1143000 h 1714500"/>
              <a:gd name="connsiteX38" fmla="*/ 3526972 w 3527107"/>
              <a:gd name="connsiteY38" fmla="*/ 1045028 h 1714500"/>
              <a:gd name="connsiteX39" fmla="*/ 3510643 w 3527107"/>
              <a:gd name="connsiteY39" fmla="*/ 783771 h 1714500"/>
              <a:gd name="connsiteX40" fmla="*/ 3445329 w 3527107"/>
              <a:gd name="connsiteY40" fmla="*/ 620485 h 1714500"/>
              <a:gd name="connsiteX41" fmla="*/ 3396343 w 3527107"/>
              <a:gd name="connsiteY41" fmla="*/ 555171 h 1714500"/>
              <a:gd name="connsiteX42" fmla="*/ 3363686 w 3527107"/>
              <a:gd name="connsiteY42" fmla="*/ 506185 h 1714500"/>
              <a:gd name="connsiteX43" fmla="*/ 3282043 w 3527107"/>
              <a:gd name="connsiteY43" fmla="*/ 424542 h 1714500"/>
              <a:gd name="connsiteX44" fmla="*/ 3249386 w 3527107"/>
              <a:gd name="connsiteY44" fmla="*/ 375557 h 1714500"/>
              <a:gd name="connsiteX45" fmla="*/ 3151415 w 3527107"/>
              <a:gd name="connsiteY45" fmla="*/ 277585 h 1714500"/>
              <a:gd name="connsiteX46" fmla="*/ 3118757 w 3527107"/>
              <a:gd name="connsiteY46" fmla="*/ 244928 h 1714500"/>
              <a:gd name="connsiteX47" fmla="*/ 2971800 w 3527107"/>
              <a:gd name="connsiteY47" fmla="*/ 130628 h 1714500"/>
              <a:gd name="connsiteX48" fmla="*/ 2775857 w 3527107"/>
              <a:gd name="connsiteY48" fmla="*/ 65314 h 1714500"/>
              <a:gd name="connsiteX49" fmla="*/ 2726872 w 3527107"/>
              <a:gd name="connsiteY49" fmla="*/ 48985 h 1714500"/>
              <a:gd name="connsiteX50" fmla="*/ 2416629 w 3527107"/>
              <a:gd name="connsiteY50" fmla="*/ 32657 h 1714500"/>
              <a:gd name="connsiteX51" fmla="*/ 2253343 w 3527107"/>
              <a:gd name="connsiteY51" fmla="*/ 16328 h 1714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527107" h="1714500">
                <a:moveTo>
                  <a:pt x="2302329" y="0"/>
                </a:moveTo>
                <a:cubicBezTo>
                  <a:pt x="2085553" y="27096"/>
                  <a:pt x="2125957" y="25532"/>
                  <a:pt x="1812472" y="32657"/>
                </a:cubicBezTo>
                <a:lnTo>
                  <a:pt x="734786" y="48985"/>
                </a:lnTo>
                <a:cubicBezTo>
                  <a:pt x="549494" y="86043"/>
                  <a:pt x="625349" y="68179"/>
                  <a:pt x="506186" y="97971"/>
                </a:cubicBezTo>
                <a:cubicBezTo>
                  <a:pt x="387962" y="176787"/>
                  <a:pt x="443320" y="145733"/>
                  <a:pt x="342900" y="195942"/>
                </a:cubicBezTo>
                <a:cubicBezTo>
                  <a:pt x="326572" y="212271"/>
                  <a:pt x="311655" y="230145"/>
                  <a:pt x="293915" y="244928"/>
                </a:cubicBezTo>
                <a:cubicBezTo>
                  <a:pt x="223853" y="303313"/>
                  <a:pt x="260996" y="248507"/>
                  <a:pt x="195943" y="326571"/>
                </a:cubicBezTo>
                <a:cubicBezTo>
                  <a:pt x="183380" y="341647"/>
                  <a:pt x="174693" y="359588"/>
                  <a:pt x="163286" y="375557"/>
                </a:cubicBezTo>
                <a:cubicBezTo>
                  <a:pt x="147468" y="397702"/>
                  <a:pt x="130629" y="419100"/>
                  <a:pt x="114300" y="440871"/>
                </a:cubicBezTo>
                <a:cubicBezTo>
                  <a:pt x="108857" y="462642"/>
                  <a:pt x="105852" y="485172"/>
                  <a:pt x="97972" y="506185"/>
                </a:cubicBezTo>
                <a:cubicBezTo>
                  <a:pt x="53370" y="625125"/>
                  <a:pt x="76016" y="521375"/>
                  <a:pt x="48986" y="620485"/>
                </a:cubicBezTo>
                <a:cubicBezTo>
                  <a:pt x="9018" y="767034"/>
                  <a:pt x="18639" y="732634"/>
                  <a:pt x="0" y="881742"/>
                </a:cubicBezTo>
                <a:cubicBezTo>
                  <a:pt x="5443" y="974271"/>
                  <a:pt x="7541" y="1067057"/>
                  <a:pt x="16329" y="1159328"/>
                </a:cubicBezTo>
                <a:cubicBezTo>
                  <a:pt x="18457" y="1181668"/>
                  <a:pt x="23817" y="1204015"/>
                  <a:pt x="32657" y="1224642"/>
                </a:cubicBezTo>
                <a:cubicBezTo>
                  <a:pt x="40388" y="1242680"/>
                  <a:pt x="54429" y="1257299"/>
                  <a:pt x="65315" y="1273628"/>
                </a:cubicBezTo>
                <a:cubicBezTo>
                  <a:pt x="93089" y="1356952"/>
                  <a:pt x="63913" y="1293765"/>
                  <a:pt x="130629" y="1371600"/>
                </a:cubicBezTo>
                <a:cubicBezTo>
                  <a:pt x="148340" y="1392263"/>
                  <a:pt x="159134" y="1418993"/>
                  <a:pt x="179615" y="1436914"/>
                </a:cubicBezTo>
                <a:cubicBezTo>
                  <a:pt x="203499" y="1457813"/>
                  <a:pt x="234344" y="1469079"/>
                  <a:pt x="261257" y="1485900"/>
                </a:cubicBezTo>
                <a:cubicBezTo>
                  <a:pt x="277899" y="1496301"/>
                  <a:pt x="293601" y="1508156"/>
                  <a:pt x="310243" y="1518557"/>
                </a:cubicBezTo>
                <a:cubicBezTo>
                  <a:pt x="377334" y="1560488"/>
                  <a:pt x="416260" y="1583075"/>
                  <a:pt x="489857" y="1616528"/>
                </a:cubicBezTo>
                <a:cubicBezTo>
                  <a:pt x="516540" y="1628657"/>
                  <a:pt x="543222" y="1641473"/>
                  <a:pt x="571500" y="1649185"/>
                </a:cubicBezTo>
                <a:cubicBezTo>
                  <a:pt x="603441" y="1657896"/>
                  <a:pt x="636815" y="1660071"/>
                  <a:pt x="669472" y="1665514"/>
                </a:cubicBezTo>
                <a:cubicBezTo>
                  <a:pt x="696686" y="1676400"/>
                  <a:pt x="722373" y="1692423"/>
                  <a:pt x="751115" y="1698171"/>
                </a:cubicBezTo>
                <a:cubicBezTo>
                  <a:pt x="804753" y="1708899"/>
                  <a:pt x="859700" y="1714500"/>
                  <a:pt x="914400" y="1714500"/>
                </a:cubicBezTo>
                <a:cubicBezTo>
                  <a:pt x="1262786" y="1714500"/>
                  <a:pt x="1611086" y="1703614"/>
                  <a:pt x="1959429" y="1698171"/>
                </a:cubicBezTo>
                <a:cubicBezTo>
                  <a:pt x="2453772" y="1627551"/>
                  <a:pt x="1949834" y="1702492"/>
                  <a:pt x="2367643" y="1632857"/>
                </a:cubicBezTo>
                <a:cubicBezTo>
                  <a:pt x="2405606" y="1626530"/>
                  <a:pt x="2444077" y="1623413"/>
                  <a:pt x="2481943" y="1616528"/>
                </a:cubicBezTo>
                <a:cubicBezTo>
                  <a:pt x="2515253" y="1610472"/>
                  <a:pt x="2563321" y="1596217"/>
                  <a:pt x="2596243" y="1583871"/>
                </a:cubicBezTo>
                <a:cubicBezTo>
                  <a:pt x="2623687" y="1573579"/>
                  <a:pt x="2649811" y="1559636"/>
                  <a:pt x="2677886" y="1551214"/>
                </a:cubicBezTo>
                <a:cubicBezTo>
                  <a:pt x="2704469" y="1543239"/>
                  <a:pt x="2732604" y="1541616"/>
                  <a:pt x="2759529" y="1534885"/>
                </a:cubicBezTo>
                <a:cubicBezTo>
                  <a:pt x="2776227" y="1530711"/>
                  <a:pt x="2791817" y="1522731"/>
                  <a:pt x="2808515" y="1518557"/>
                </a:cubicBezTo>
                <a:cubicBezTo>
                  <a:pt x="2835439" y="1511826"/>
                  <a:pt x="2863065" y="1508248"/>
                  <a:pt x="2890157" y="1502228"/>
                </a:cubicBezTo>
                <a:cubicBezTo>
                  <a:pt x="3005029" y="1476701"/>
                  <a:pt x="2908980" y="1496851"/>
                  <a:pt x="3004457" y="1469571"/>
                </a:cubicBezTo>
                <a:cubicBezTo>
                  <a:pt x="3148004" y="1428557"/>
                  <a:pt x="3001289" y="1476069"/>
                  <a:pt x="3118757" y="1436914"/>
                </a:cubicBezTo>
                <a:cubicBezTo>
                  <a:pt x="3167953" y="1404117"/>
                  <a:pt x="3175050" y="1396460"/>
                  <a:pt x="3233057" y="1371600"/>
                </a:cubicBezTo>
                <a:cubicBezTo>
                  <a:pt x="3304920" y="1340801"/>
                  <a:pt x="3300463" y="1369510"/>
                  <a:pt x="3380015" y="1289957"/>
                </a:cubicBezTo>
                <a:cubicBezTo>
                  <a:pt x="3396343" y="1273628"/>
                  <a:pt x="3414823" y="1259199"/>
                  <a:pt x="3429000" y="1240971"/>
                </a:cubicBezTo>
                <a:cubicBezTo>
                  <a:pt x="3453097" y="1209990"/>
                  <a:pt x="3494315" y="1143000"/>
                  <a:pt x="3494315" y="1143000"/>
                </a:cubicBezTo>
                <a:cubicBezTo>
                  <a:pt x="3505201" y="1110343"/>
                  <a:pt x="3529119" y="1079385"/>
                  <a:pt x="3526972" y="1045028"/>
                </a:cubicBezTo>
                <a:cubicBezTo>
                  <a:pt x="3521529" y="957942"/>
                  <a:pt x="3522432" y="870226"/>
                  <a:pt x="3510643" y="783771"/>
                </a:cubicBezTo>
                <a:cubicBezTo>
                  <a:pt x="3505530" y="746278"/>
                  <a:pt x="3468460" y="657495"/>
                  <a:pt x="3445329" y="620485"/>
                </a:cubicBezTo>
                <a:cubicBezTo>
                  <a:pt x="3430905" y="597407"/>
                  <a:pt x="3412161" y="577316"/>
                  <a:pt x="3396343" y="555171"/>
                </a:cubicBezTo>
                <a:cubicBezTo>
                  <a:pt x="3384936" y="539202"/>
                  <a:pt x="3376609" y="520954"/>
                  <a:pt x="3363686" y="506185"/>
                </a:cubicBezTo>
                <a:cubicBezTo>
                  <a:pt x="3338342" y="477221"/>
                  <a:pt x="3303392" y="456565"/>
                  <a:pt x="3282043" y="424542"/>
                </a:cubicBezTo>
                <a:cubicBezTo>
                  <a:pt x="3271157" y="408214"/>
                  <a:pt x="3262424" y="390224"/>
                  <a:pt x="3249386" y="375557"/>
                </a:cubicBezTo>
                <a:cubicBezTo>
                  <a:pt x="3218703" y="341038"/>
                  <a:pt x="3184072" y="310242"/>
                  <a:pt x="3151415" y="277585"/>
                </a:cubicBezTo>
                <a:lnTo>
                  <a:pt x="3118757" y="244928"/>
                </a:lnTo>
                <a:cubicBezTo>
                  <a:pt x="3076489" y="202660"/>
                  <a:pt x="3030398" y="150161"/>
                  <a:pt x="2971800" y="130628"/>
                </a:cubicBezTo>
                <a:lnTo>
                  <a:pt x="2775857" y="65314"/>
                </a:lnTo>
                <a:cubicBezTo>
                  <a:pt x="2759529" y="59871"/>
                  <a:pt x="2744060" y="49890"/>
                  <a:pt x="2726872" y="48985"/>
                </a:cubicBezTo>
                <a:lnTo>
                  <a:pt x="2416629" y="32657"/>
                </a:lnTo>
                <a:cubicBezTo>
                  <a:pt x="2297182" y="12749"/>
                  <a:pt x="2351765" y="16328"/>
                  <a:pt x="2253343" y="16328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55333F-7A97-9041-8282-C4094AF58A03}"/>
              </a:ext>
            </a:extLst>
          </p:cNvPr>
          <p:cNvSpPr txBox="1"/>
          <p:nvPr/>
        </p:nvSpPr>
        <p:spPr>
          <a:xfrm>
            <a:off x="4520224" y="2240714"/>
            <a:ext cx="3151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Individual plant traits </a:t>
            </a:r>
          </a:p>
          <a:p>
            <a:r>
              <a:rPr lang="en-US" dirty="0"/>
              <a:t>                +</a:t>
            </a:r>
          </a:p>
          <a:p>
            <a:r>
              <a:rPr lang="en-US" dirty="0"/>
              <a:t>Neighborhood variables 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0DF1C9B-8724-C946-AAA5-C592DF4EDA45}"/>
              </a:ext>
            </a:extLst>
          </p:cNvPr>
          <p:cNvCxnSpPr/>
          <p:nvPr/>
        </p:nvCxnSpPr>
        <p:spPr>
          <a:xfrm flipH="1">
            <a:off x="3016805" y="3088117"/>
            <a:ext cx="1189195" cy="1094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D57F7A5-A562-D94E-8426-BF2818FEEA84}"/>
              </a:ext>
            </a:extLst>
          </p:cNvPr>
          <p:cNvSpPr txBox="1"/>
          <p:nvPr/>
        </p:nvSpPr>
        <p:spPr>
          <a:xfrm>
            <a:off x="1944697" y="4290716"/>
            <a:ext cx="26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Solanum herbivore abundance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9D621D5-79B2-2E46-90A7-432E4FF26625}"/>
              </a:ext>
            </a:extLst>
          </p:cNvPr>
          <p:cNvCxnSpPr>
            <a:cxnSpLocks/>
          </p:cNvCxnSpPr>
          <p:nvPr/>
        </p:nvCxnSpPr>
        <p:spPr>
          <a:xfrm>
            <a:off x="5078184" y="3635124"/>
            <a:ext cx="0" cy="89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C102795-F9FD-A54C-AE5A-21AA8632356E}"/>
              </a:ext>
            </a:extLst>
          </p:cNvPr>
          <p:cNvSpPr txBox="1"/>
          <p:nvPr/>
        </p:nvSpPr>
        <p:spPr>
          <a:xfrm>
            <a:off x="3943353" y="4669972"/>
            <a:ext cx="23023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Solanum natural enemy abundance 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9148207E-AA0D-4942-AEFA-CCE92B0EC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</p:spPr>
        <p:txBody>
          <a:bodyPr/>
          <a:lstStyle/>
          <a:p>
            <a:r>
              <a:rPr lang="en-US" dirty="0"/>
              <a:t>Generated linear models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D53B8F5-0695-F045-9794-2117B258C9D0}"/>
              </a:ext>
            </a:extLst>
          </p:cNvPr>
          <p:cNvCxnSpPr/>
          <p:nvPr/>
        </p:nvCxnSpPr>
        <p:spPr>
          <a:xfrm>
            <a:off x="6841671" y="3559629"/>
            <a:ext cx="424543" cy="10940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1249EDE-D32D-7A42-8A81-03C56022510D}"/>
              </a:ext>
            </a:extLst>
          </p:cNvPr>
          <p:cNvSpPr txBox="1"/>
          <p:nvPr/>
        </p:nvSpPr>
        <p:spPr>
          <a:xfrm>
            <a:off x="6528774" y="4683382"/>
            <a:ext cx="228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Solidago</a:t>
            </a:r>
            <a:r>
              <a:rPr lang="en-US" sz="1400" dirty="0"/>
              <a:t> herbivore abundance 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4A8593F-CB57-144A-AD16-2E805F310C2F}"/>
              </a:ext>
            </a:extLst>
          </p:cNvPr>
          <p:cNvCxnSpPr/>
          <p:nvPr/>
        </p:nvCxnSpPr>
        <p:spPr>
          <a:xfrm>
            <a:off x="7821387" y="3164044"/>
            <a:ext cx="1387927" cy="1146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0CDA1FA-F74B-0A42-9E3D-80E48715E5F1}"/>
              </a:ext>
            </a:extLst>
          </p:cNvPr>
          <p:cNvSpPr txBox="1"/>
          <p:nvPr/>
        </p:nvSpPr>
        <p:spPr>
          <a:xfrm>
            <a:off x="8423092" y="4310743"/>
            <a:ext cx="3260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Solidago</a:t>
            </a:r>
            <a:r>
              <a:rPr lang="en-US" sz="1400" dirty="0"/>
              <a:t> natural enemy abundance </a:t>
            </a:r>
          </a:p>
        </p:txBody>
      </p:sp>
    </p:spTree>
    <p:extLst>
      <p:ext uri="{BB962C8B-B14F-4D97-AF65-F5344CB8AC3E}">
        <p14:creationId xmlns:p14="http://schemas.microsoft.com/office/powerpoint/2010/main" val="167127091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22093</TotalTime>
  <Words>727</Words>
  <Application>Microsoft Macintosh PowerPoint</Application>
  <PresentationFormat>Widescreen</PresentationFormat>
  <Paragraphs>119</Paragraphs>
  <Slides>19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Wisp</vt:lpstr>
      <vt:lpstr>Examining the effects of plant associations and individual traits on neighboring Arthropod community dynamics </vt:lpstr>
      <vt:lpstr>Traits of an individual plant can affect the magnitude of herbivory on a given plant </vt:lpstr>
      <vt:lpstr>Traits of neighbors around a given plant can also affect the magnitude of herbivory </vt:lpstr>
      <vt:lpstr>Associational Effects</vt:lpstr>
      <vt:lpstr>Focal Species </vt:lpstr>
      <vt:lpstr>Big Question: How does the neighborhood around a given plant affect the arthropod community? </vt:lpstr>
      <vt:lpstr>Specifically, do individual plant traits or neighborhood variables affect the Arthropod community?</vt:lpstr>
      <vt:lpstr>Methods </vt:lpstr>
      <vt:lpstr>Generated linear models </vt:lpstr>
      <vt:lpstr>Methods </vt:lpstr>
      <vt:lpstr>Larger plants had more Arthropods  </vt:lpstr>
      <vt:lpstr>Larger plants had more Arthropods  </vt:lpstr>
      <vt:lpstr>Areas of high Solanum density had more herbivores on Solanum </vt:lpstr>
      <vt:lpstr>Areas of high Solanum frequency had more herbivores on Solidago </vt:lpstr>
      <vt:lpstr>There were no significant effects of plant genotype on Arthropod abundance </vt:lpstr>
      <vt:lpstr>Summary </vt:lpstr>
      <vt:lpstr>Future Studies </vt:lpstr>
      <vt:lpstr>Acknowledgments 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Willson</dc:creator>
  <cp:lastModifiedBy>Matthew Willson</cp:lastModifiedBy>
  <cp:revision>114</cp:revision>
  <dcterms:created xsi:type="dcterms:W3CDTF">2019-04-26T00:11:57Z</dcterms:created>
  <dcterms:modified xsi:type="dcterms:W3CDTF">2024-10-05T02:56:28Z</dcterms:modified>
</cp:coreProperties>
</file>

<file path=docProps/thumbnail.jpeg>
</file>